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3.xml" Type="http://schemas.openxmlformats.org/officeDocument/2006/relationships/slide" Id="rId19"/><Relationship Target="slides/slide12.xml" Type="http://schemas.openxmlformats.org/officeDocument/2006/relationships/slide" Id="rId18"/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presProps.xml" Type="http://schemas.openxmlformats.org/officeDocument/2006/relationships/presProps" Id="rId2"/><Relationship Target="slides/slide6.xml" Type="http://schemas.openxmlformats.org/officeDocument/2006/relationships/slide" Id="rId12"/><Relationship Target="slides/slide7.xml" Type="http://schemas.openxmlformats.org/officeDocument/2006/relationships/slide" Id="rId13"/><Relationship Target="theme/theme2.xml" Type="http://schemas.openxmlformats.org/officeDocument/2006/relationships/theme" Id="rId1"/><Relationship Target="slideMasters/slideMaster1.xml" Type="http://schemas.openxmlformats.org/officeDocument/2006/relationships/slideMaster" Id="rId4"/><Relationship Target="slides/slide4.xml" Type="http://schemas.openxmlformats.org/officeDocument/2006/relationships/slide" Id="rId10"/><Relationship Target="tableStyles.xml" Type="http://schemas.openxmlformats.org/officeDocument/2006/relationships/tableStyles" Id="rId3"/><Relationship Target="slides/slide5.xml" Type="http://schemas.openxmlformats.org/officeDocument/2006/relationships/slide" Id="rId11"/><Relationship Target="slides/slide14.xml" Type="http://schemas.openxmlformats.org/officeDocument/2006/relationships/slide" Id="rId20"/><Relationship Target="slides/slide3.xml" Type="http://schemas.openxmlformats.org/officeDocument/2006/relationships/slide" Id="rId9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https://www.youtube.com/watch?v=Fn-SpMrTuyI" Type="http://schemas.openxmlformats.org/officeDocument/2006/relationships/hyperlink" TargetMode="External" Id="rId2"/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https://www.youtube.com/watch?v=Fn-SpMrTuyI" Type="http://schemas.openxmlformats.org/officeDocument/2006/relationships/hyperlink" TargetMode="External" Id="rId2"/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https://www.youtube.com/watch?v=Fn-SpMrTuyI" Type="http://schemas.openxmlformats.org/officeDocument/2006/relationships/hyperlink" TargetMode="External" Id="rId2"/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have the big picture now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My aim is to tell a story that sounds true for everyone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Talked about in Peace and Bitcoin: </a:t>
            </a:r>
            <a:r>
              <a:rPr u="sng" lang="en">
                <a:solidFill>
                  <a:schemeClr val="hlink"/>
                </a:solidFill>
                <a:hlinkClick r:id="rId2"/>
              </a:rPr>
              <a:t>https://www.youtube.com/watch?v=Fn-SpMrTuyI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Norman Rockwell's Freedom from Fear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1" name="Shape 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Talked about in Peace and Bitcoin: </a:t>
            </a:r>
            <a:r>
              <a:rPr u="sng" lang="en">
                <a:solidFill>
                  <a:schemeClr val="hlink"/>
                </a:solidFill>
                <a:hlinkClick r:id="rId2"/>
              </a:rPr>
              <a:t>https://www.youtube.com/watch?v=Fn-SpMrTuyI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Norman Rockwell's Freedom from Fear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The case is made from a 3D printer, inside it’s a Raspberry Pi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Money was digital long before Bitcoin came along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David Chaum was working on it as early as 1981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But I realised it wasn’t the money people wanted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“Nodes can leave and rejoin the network at will, accepting the longest proof-of-work chain as proof of what happened while they were gone.”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Talked about in Peace and Bitcoin: </a:t>
            </a:r>
            <a:r>
              <a:rPr u="sng" lang="en">
                <a:solidFill>
                  <a:schemeClr val="hlink"/>
                </a:solidFill>
                <a:hlinkClick r:id="rId2"/>
              </a:rPr>
              <a:t>https://www.youtube.com/watch?v=Fn-SpMrTuyI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Norman Rockwell's Freedom from Fear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Bitcoin is a distributed database with a state transition rule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4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5.jp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4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0.jpg" Type="http://schemas.openxmlformats.org/officeDocument/2006/relationships/image" Id="rId4"/><Relationship Target="../media/image02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4"/><Relationship Target="../media/image12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 txBox="1"/>
          <p:nvPr/>
        </p:nvSpPr>
        <p:spPr>
          <a:xfrm>
            <a:off y="1337100" x="1546275"/>
            <a:ext cy="2478600" cx="5225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22727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Civilization is in a race between </a:t>
            </a:r>
            <a:r>
              <a:rPr b="1"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education</a:t>
            </a:r>
            <a:r>
              <a:rPr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 and </a:t>
            </a:r>
            <a:r>
              <a:rPr b="1"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catastrophe</a:t>
            </a:r>
            <a:r>
              <a:rPr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</a:p>
          <a:p>
            <a:pPr rtl="0" lvl="0">
              <a:lnSpc>
                <a:spcPct val="122727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sz="20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Let us learn the truth and spread it as far and wide as our circumstances allow. For the truth is the greatest weapon we have.</a:t>
            </a:r>
          </a:p>
        </p:txBody>
      </p:sp>
      <p:sp>
        <p:nvSpPr>
          <p:cNvPr id="42" name="Shape 42"/>
          <p:cNvSpPr txBox="1"/>
          <p:nvPr/>
        </p:nvSpPr>
        <p:spPr>
          <a:xfrm>
            <a:off y="3619525" x="5731837"/>
            <a:ext cy="431700" cx="163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22727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sz="1800" lang="en">
                <a:solidFill>
                  <a:srgbClr val="6AA84F"/>
                </a:solidFill>
                <a:latin typeface="Droid Sans"/>
                <a:ea typeface="Droid Sans"/>
                <a:cs typeface="Droid Sans"/>
                <a:sym typeface="Droid Sans"/>
              </a:rPr>
              <a:t>~H.G. Wells</a:t>
            </a:r>
          </a:p>
        </p:txBody>
      </p:sp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2725" x="7811575"/>
            <a:ext cy="1247949" cx="9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y="790725" x="842614"/>
            <a:ext cy="1858799" cx="937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9600" lang="en">
                <a:solidFill>
                  <a:srgbClr val="645A50"/>
                </a:solidFill>
                <a:latin typeface="Corsiva"/>
                <a:ea typeface="Corsiva"/>
                <a:cs typeface="Corsiva"/>
                <a:sym typeface="Corsiva"/>
              </a:rPr>
              <a:t>“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B1B01"/>
        </a:solidFill>
      </p:bgPr>
    </p:bg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-857250" x="-95027"/>
            <a:ext cy="7227817" cx="9315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y="604724" x="2270700"/>
            <a:ext cy="963600" cx="4620900"/>
          </a:xfrm>
          <a:prstGeom prst="roundRect">
            <a:avLst>
              <a:gd fmla="val 16667" name="adj"/>
            </a:avLst>
          </a:prstGeom>
          <a:solidFill>
            <a:srgbClr val="000000">
              <a:alpha val="5231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y="610417" x="2261550"/>
            <a:ext cy="764700" cx="4620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b="1" sz="1500" lang="en" i="1">
                <a:solidFill>
                  <a:srgbClr val="F1DBC2"/>
                </a:solidFill>
                <a:latin typeface="Courier New"/>
                <a:ea typeface="Courier New"/>
                <a:cs typeface="Courier New"/>
                <a:sym typeface="Courier New"/>
              </a:rPr>
              <a:t>sophos</a:t>
            </a:r>
            <a:r>
              <a:rPr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 (the experts) &amp; the </a:t>
            </a:r>
            <a:r>
              <a:rPr b="1" sz="1600" lang="en" i="1">
                <a:solidFill>
                  <a:srgbClr val="F1DBC2"/>
                </a:solidFill>
                <a:latin typeface="Courier New"/>
                <a:ea typeface="Courier New"/>
                <a:cs typeface="Courier New"/>
                <a:sym typeface="Courier New"/>
              </a:rPr>
              <a:t>demos</a:t>
            </a:r>
            <a:r>
              <a:rPr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 (the people)</a:t>
            </a: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1DBC2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b="1" lang="en" i="1">
                <a:solidFill>
                  <a:srgbClr val="F1DBC2"/>
                </a:solidFill>
                <a:latin typeface="Courier New"/>
                <a:ea typeface="Courier New"/>
                <a:cs typeface="Courier New"/>
                <a:sym typeface="Courier New"/>
              </a:rPr>
              <a:t>episteme</a:t>
            </a:r>
            <a:r>
              <a:rPr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 (knowledge) and the </a:t>
            </a:r>
            <a:r>
              <a:rPr b="1" lang="en" i="1">
                <a:solidFill>
                  <a:srgbClr val="F1DBC2"/>
                </a:solidFill>
                <a:latin typeface="Courier New"/>
                <a:ea typeface="Courier New"/>
                <a:cs typeface="Courier New"/>
                <a:sym typeface="Courier New"/>
              </a:rPr>
              <a:t>doxa</a:t>
            </a:r>
            <a:r>
              <a:rPr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 (opinion)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y="-102100" x="2233500"/>
            <a:ext cy="567900" cx="4677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4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Basic Concepts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 txBox="1"/>
          <p:nvPr/>
        </p:nvSpPr>
        <p:spPr>
          <a:xfrm>
            <a:off y="281950" x="958650"/>
            <a:ext cy="606599" cx="7226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4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World Citizenship - A Case Study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02800" x="2148551"/>
            <a:ext cy="2863348" cx="484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88549" x="5938400"/>
            <a:ext cy="3566400" cx="26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 txBox="1"/>
          <p:nvPr>
            <p:ph type="ctrTitle"/>
          </p:nvPr>
        </p:nvSpPr>
        <p:spPr>
          <a:xfrm>
            <a:off y="128621" x="685800"/>
            <a:ext cy="6680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F1DBC2"/>
                </a:solidFill>
              </a:rPr>
              <a:t>My Underlying Assumptions</a:t>
            </a:r>
          </a:p>
        </p:txBody>
      </p:sp>
      <p:sp>
        <p:nvSpPr>
          <p:cNvPr id="119" name="Shape 119"/>
          <p:cNvSpPr txBox="1"/>
          <p:nvPr>
            <p:ph idx="2" type="ctrTitle"/>
          </p:nvPr>
        </p:nvSpPr>
        <p:spPr>
          <a:xfrm>
            <a:off y="1193151" x="745850"/>
            <a:ext cy="24890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indent="-304800" marL="4572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type="arabicPeriod"/>
            </a:pPr>
            <a:r>
              <a:rPr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Defining definition</a:t>
            </a:r>
          </a:p>
          <a:p>
            <a:pPr algn="l" rtl="0" lvl="1" indent="-304800" marL="9144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type="alphaLcPeriod"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To demarcate; to draw a border</a:t>
            </a:r>
          </a:p>
          <a:p>
            <a:pPr algn="l" rtl="0" lvl="1" indent="-304800" marL="9144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type="alphaLcPeriod"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A good definition should be succinct</a:t>
            </a:r>
          </a:p>
          <a:p>
            <a:pPr algn="l" rtl="0" lvl="0" indent="-304800" marL="4572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startAt="2" type="arabicPeriod"/>
            </a:pPr>
            <a:r>
              <a:rPr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Defining Entrepreneurialism</a:t>
            </a:r>
          </a:p>
          <a:p>
            <a:pPr algn="l" rtl="0" lvl="1" indent="-304800" marL="9144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type="alphaLcPeriod"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The ability to anticipate demand</a:t>
            </a:r>
          </a:p>
          <a:p>
            <a:pPr algn="l" rtl="0" lvl="1" indent="-304800" marL="9144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type="alphaLcPeriod"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Well performing entrepreneurship is recognised</a:t>
            </a:r>
          </a:p>
          <a:p>
            <a:pPr algn="l" rtl="0" lvl="2" indent="-304800" marL="13716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type="romanLcPeriod"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One who meet the demands of others</a:t>
            </a:r>
          </a:p>
          <a:p>
            <a:pPr algn="l" rtl="0" lvl="2" indent="-304800" marL="13716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type="romanLcPeriod"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De-risk uncertain environments</a:t>
            </a:r>
          </a:p>
          <a:p>
            <a:pPr algn="l" rtl="0" lvl="2" indent="-304800" marL="13716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type="romanLcPeriod"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In order to help others achieve their goals</a:t>
            </a:r>
          </a:p>
          <a:p>
            <a:pPr algn="l" rtl="0" lvl="0" indent="0" marL="0">
              <a:spcBef>
                <a:spcPts val="0"/>
              </a:spcBef>
              <a:buNone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Defining Business </a:t>
            </a:r>
          </a:p>
          <a:p>
            <a:pPr algn="l" rtl="0" lvl="0" indent="0" marL="914400">
              <a:spcBef>
                <a:spcPts val="0"/>
              </a:spcBef>
              <a:buNone/>
            </a:pPr>
            <a:r>
              <a:t/>
            </a:r>
            <a:endParaRPr b="0"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indent="0" marL="0">
              <a:spcBef>
                <a:spcPts val="0"/>
              </a:spcBef>
              <a:buNone/>
            </a:pPr>
            <a:r>
              <a:t/>
            </a:r>
            <a:endParaRPr b="0"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 b="0"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" name="Shape 120"/>
          <p:cNvSpPr txBox="1"/>
          <p:nvPr>
            <p:ph idx="3" type="ctrTitle"/>
          </p:nvPr>
        </p:nvSpPr>
        <p:spPr>
          <a:xfrm>
            <a:off y="4567845" x="567325"/>
            <a:ext cy="1972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indent="-304800" marL="457200">
              <a:spcBef>
                <a:spcPts val="0"/>
              </a:spcBef>
              <a:buClr>
                <a:srgbClr val="F1DBC2"/>
              </a:buClr>
              <a:buSzPct val="100000"/>
              <a:buFont typeface="Trebuchet MS"/>
              <a:buAutoNum type="arabicPeriod"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Defining Business </a:t>
            </a:r>
          </a:p>
          <a:p>
            <a:pPr algn="l"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A sequence of activities </a:t>
            </a:r>
          </a:p>
          <a:p>
            <a:pPr algn="l"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Defining Profit </a:t>
            </a:r>
          </a:p>
          <a:p>
            <a:pPr algn="l"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	Progress</a:t>
            </a:r>
          </a:p>
          <a:p>
            <a:pPr algn="l"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Risk is distributed</a:t>
            </a:r>
          </a:p>
          <a:p>
            <a:pPr algn="l"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In short: whose ideas get to be brought in to the material world?</a:t>
            </a:r>
          </a:p>
          <a:p>
            <a:pPr algn="l"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	Who gets the land, the money, the food, the security</a:t>
            </a:r>
          </a:p>
          <a:p>
            <a:pPr algn="l"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The internet is an interconnected network</a:t>
            </a:r>
          </a:p>
          <a:p>
            <a:pPr algn="l"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0" sz="12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	It networks networks</a:t>
            </a:r>
          </a:p>
          <a:p>
            <a:pPr algn="l"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1DBC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 txBox="1"/>
          <p:nvPr/>
        </p:nvSpPr>
        <p:spPr>
          <a:xfrm>
            <a:off y="1071750" x="958650"/>
            <a:ext cy="3000000" cx="7226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 i="1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Thank-you for your time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2400" i="1">
              <a:solidFill>
                <a:srgbClr val="F1DBC2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sz="2400" lang="en" i="1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Say </a:t>
            </a:r>
            <a:r>
              <a:rPr sz="2400" lang="en" i="1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‘</a:t>
            </a:r>
            <a:r>
              <a:rPr sz="2400" lang="en" i="1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hi</a:t>
            </a:r>
            <a:r>
              <a:rPr sz="2400" lang="en" i="1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’</a:t>
            </a:r>
            <a:r>
              <a:rPr sz="2400" lang="en" i="1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 on Twitter @MrChrisEllis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 txBox="1"/>
          <p:nvPr>
            <p:ph idx="1" type="subTitle"/>
          </p:nvPr>
        </p:nvSpPr>
        <p:spPr>
          <a:xfrm>
            <a:off y="4513607" x="1798400"/>
            <a:ext cy="467099" cx="5238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8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Feathercoin Point of Sale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1000" x="2848343"/>
            <a:ext cy="4312601" cx="323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 txBox="1"/>
          <p:nvPr>
            <p:ph idx="1" type="subTitle"/>
          </p:nvPr>
        </p:nvSpPr>
        <p:spPr>
          <a:xfrm>
            <a:off y="4513607" x="1798400"/>
            <a:ext cy="467099" cx="5238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8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Hardware is Open Source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5000" x="737410"/>
            <a:ext cy="4070524" cx="349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4998" x="4597200"/>
            <a:ext cy="4070524" cx="40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idx="1" type="subTitle"/>
          </p:nvPr>
        </p:nvSpPr>
        <p:spPr>
          <a:xfrm>
            <a:off y="943025" x="243550"/>
            <a:ext cy="3450900" cx="4583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What I have learned so far:</a:t>
            </a:r>
          </a:p>
          <a:p>
            <a:pPr algn="l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700">
              <a:solidFill>
                <a:srgbClr val="F1DBC2"/>
              </a:solidFill>
              <a:latin typeface="Ubuntu"/>
              <a:ea typeface="Ubuntu"/>
              <a:cs typeface="Ubuntu"/>
              <a:sym typeface="Ubuntu"/>
            </a:endParaRPr>
          </a:p>
          <a:p>
            <a:pPr algn="l" rtl="0" lvl="0" indent="-336550" marL="457200">
              <a:lnSpc>
                <a:spcPct val="115000"/>
              </a:lnSpc>
              <a:spcBef>
                <a:spcPts val="0"/>
              </a:spcBef>
              <a:buClr>
                <a:srgbClr val="F1DBC2"/>
              </a:buClr>
              <a:buSzPct val="100000"/>
              <a:buFont typeface="Arial"/>
              <a:buChar char="●"/>
            </a:pPr>
            <a:r>
              <a:rPr sz="17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‘</a:t>
            </a: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Money</a:t>
            </a:r>
            <a:r>
              <a:rPr sz="17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’</a:t>
            </a: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 was already digital</a:t>
            </a:r>
          </a:p>
          <a:p>
            <a:pPr algn="l" rtl="0" lvl="0" indent="-336550" marL="457200">
              <a:lnSpc>
                <a:spcPct val="115000"/>
              </a:lnSpc>
              <a:spcBef>
                <a:spcPts val="0"/>
              </a:spcBef>
              <a:buClr>
                <a:srgbClr val="F1DBC2"/>
              </a:buClr>
              <a:buSzPct val="100000"/>
              <a:buFont typeface="Arial"/>
              <a:buChar char="●"/>
            </a:pP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But it</a:t>
            </a:r>
            <a:r>
              <a:rPr sz="17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’</a:t>
            </a: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s not the money we want, </a:t>
            </a:r>
          </a:p>
          <a:p>
            <a:pPr algn="l" rtl="0" lvl="1" indent="-336550" marL="914400">
              <a:lnSpc>
                <a:spcPct val="115000"/>
              </a:lnSpc>
              <a:spcBef>
                <a:spcPts val="0"/>
              </a:spcBef>
              <a:buClr>
                <a:srgbClr val="F1DBC2"/>
              </a:buClr>
              <a:buSzPct val="100000"/>
              <a:buFont typeface="Arial"/>
              <a:buChar char="○"/>
            </a:pP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it</a:t>
            </a:r>
            <a:r>
              <a:rPr sz="1700" lang="en">
                <a:solidFill>
                  <a:srgbClr val="F1DBC2"/>
                </a:solidFill>
                <a:latin typeface="Trebuchet MS"/>
                <a:ea typeface="Trebuchet MS"/>
                <a:cs typeface="Trebuchet MS"/>
                <a:sym typeface="Trebuchet MS"/>
              </a:rPr>
              <a:t>’</a:t>
            </a: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s each other;</a:t>
            </a:r>
          </a:p>
          <a:p>
            <a:pPr algn="l" rtl="0" lvl="1" indent="-336550" marL="914400">
              <a:lnSpc>
                <a:spcPct val="115000"/>
              </a:lnSpc>
              <a:spcBef>
                <a:spcPts val="0"/>
              </a:spcBef>
              <a:buClr>
                <a:srgbClr val="F1DBC2"/>
              </a:buClr>
              <a:buSzPct val="100000"/>
              <a:buFont typeface="Arial"/>
              <a:buChar char="○"/>
            </a:pP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where it takes us;</a:t>
            </a:r>
          </a:p>
          <a:p>
            <a:pPr algn="l" rtl="0" lvl="1" indent="-336550" marL="914400">
              <a:lnSpc>
                <a:spcPct val="115000"/>
              </a:lnSpc>
              <a:spcBef>
                <a:spcPts val="0"/>
              </a:spcBef>
              <a:buClr>
                <a:srgbClr val="F1DBC2"/>
              </a:buClr>
              <a:buSzPct val="100000"/>
              <a:buFont typeface="Ubuntu"/>
              <a:buChar char="○"/>
            </a:pP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and who is helps us become</a:t>
            </a:r>
          </a:p>
          <a:p>
            <a:pPr algn="l" rtl="0" lvl="0" indent="-336550" marL="457200">
              <a:lnSpc>
                <a:spcPct val="115000"/>
              </a:lnSpc>
              <a:spcBef>
                <a:spcPts val="0"/>
              </a:spcBef>
              <a:buClr>
                <a:srgbClr val="F1DBC2"/>
              </a:buClr>
              <a:buSzPct val="100000"/>
              <a:buFont typeface="Ubuntu"/>
              <a:buChar char="●"/>
            </a:pP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Helping one another have impact</a:t>
            </a:r>
          </a:p>
          <a:p>
            <a:pPr algn="l" rtl="0" lvl="0" indent="-336550" marL="457200">
              <a:lnSpc>
                <a:spcPct val="115000"/>
              </a:lnSpc>
              <a:spcBef>
                <a:spcPts val="0"/>
              </a:spcBef>
              <a:buClr>
                <a:srgbClr val="F1DBC2"/>
              </a:buClr>
              <a:buSzPct val="100000"/>
              <a:buFont typeface="Ubuntu"/>
              <a:buChar char="●"/>
            </a:pP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Helping one another stay relevant</a:t>
            </a:r>
          </a:p>
          <a:p>
            <a:pPr algn="l" rtl="0" lvl="0" indent="-336550" marL="457200">
              <a:lnSpc>
                <a:spcPct val="115000"/>
              </a:lnSpc>
              <a:spcBef>
                <a:spcPts val="0"/>
              </a:spcBef>
              <a:buClr>
                <a:srgbClr val="F1DBC2"/>
              </a:buClr>
              <a:buSzPct val="100000"/>
              <a:buFont typeface="Ubuntu"/>
              <a:buChar char="●"/>
            </a:pPr>
            <a:r>
              <a:rPr sz="1700" lang="en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Help me make my contribution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1200" x="4907108"/>
            <a:ext cy="5143498" cx="412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t="0" b="0" r="10706" l="12209"/>
          <a:stretch/>
        </p:blipFill>
        <p:spPr>
          <a:xfrm>
            <a:off y="754100" x="1804450"/>
            <a:ext cy="4965051" cx="553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70450" x="5292650"/>
            <a:ext cy="4174452" cx="31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y="4544900" x="5501675"/>
            <a:ext cy="539100" cx="2989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spcBef>
                <a:spcPts val="0"/>
              </a:spcBef>
              <a:buNone/>
            </a:pPr>
            <a:r>
              <a:rPr sz="1100" lang="en" i="1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Norman Rockwell's Freedom from Fear 1943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y="1813725" x="790075"/>
            <a:ext cy="1638899" cx="4175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 i="1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Messages are sent on a best effort basis. Nodes can leave and rejoin the network at will, accepting the longest proof-of-work chain as </a:t>
            </a:r>
            <a:r>
              <a:rPr b="1" sz="1800" lang="en" i="1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proof of what happened while they were gone</a:t>
            </a:r>
            <a:r>
              <a:rPr sz="1800" lang="en" i="1">
                <a:solidFill>
                  <a:srgbClr val="F1DBC2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y="3471425" x="2655700"/>
            <a:ext cy="349200" cx="2364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22727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sz="1800" lang="en">
                <a:solidFill>
                  <a:srgbClr val="6AA84F"/>
                </a:solidFill>
                <a:latin typeface="Droid Sans"/>
                <a:ea typeface="Droid Sans"/>
                <a:cs typeface="Droid Sans"/>
                <a:sym typeface="Droid Sans"/>
              </a:rPr>
              <a:t>~Satoshi Nakamoto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y="1195475" x="279889"/>
            <a:ext cy="1858799" cx="937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9600" lang="en">
                <a:solidFill>
                  <a:srgbClr val="645A50"/>
                </a:solidFill>
                <a:latin typeface="Corsiva"/>
                <a:ea typeface="Corsiva"/>
                <a:cs typeface="Corsiva"/>
                <a:sym typeface="Corsiva"/>
              </a:rPr>
              <a:t>“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857250"/>
            <a:ext cy="5143500" cx="74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t="-1729" b="61230" r="22374" l="25005"/>
          <a:stretch/>
        </p:blipFill>
        <p:spPr>
          <a:xfrm>
            <a:off y="2793675" x="0"/>
            <a:ext cy="2083076" cx="39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03225" x="4146400"/>
            <a:ext cy="4453949" cx="47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D1200"/>
        </a:solidFill>
      </p:bgPr>
    </p:bg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/>
        </p:nvSpPr>
        <p:spPr>
          <a:xfrm>
            <a:off y="1337100" x="3203224"/>
            <a:ext cy="2638200" cx="4017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just" rtl="0" lvl="0">
              <a:lnSpc>
                <a:spcPct val="122727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sz="3000" lang="en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18e44f11e94a586c6f0a838ad92cb8b061b6f873e1c56635618bf84bca63eab7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y="1131682" x="473872"/>
            <a:ext cy="1088099" cx="3031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000"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Merkle Root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